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492" r:id="rId2"/>
    <p:sldId id="269" r:id="rId3"/>
    <p:sldId id="270" r:id="rId4"/>
    <p:sldId id="271" r:id="rId5"/>
    <p:sldId id="496" r:id="rId6"/>
    <p:sldId id="497" r:id="rId7"/>
    <p:sldId id="275" r:id="rId8"/>
    <p:sldId id="500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508" r:id="rId17"/>
    <p:sldId id="509" r:id="rId18"/>
    <p:sldId id="286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442" r:id="rId32"/>
    <p:sldId id="302" r:id="rId33"/>
    <p:sldId id="443" r:id="rId34"/>
    <p:sldId id="400" r:id="rId35"/>
    <p:sldId id="304" r:id="rId36"/>
    <p:sldId id="520" r:id="rId37"/>
    <p:sldId id="445" r:id="rId38"/>
    <p:sldId id="446" r:id="rId39"/>
    <p:sldId id="447" r:id="rId40"/>
    <p:sldId id="419" r:id="rId41"/>
    <p:sldId id="52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BEC217-1655-7A47-BB32-679B169DB803}">
          <p14:sldIdLst>
            <p14:sldId id="492"/>
            <p14:sldId id="269"/>
            <p14:sldId id="270"/>
            <p14:sldId id="271"/>
            <p14:sldId id="496"/>
            <p14:sldId id="497"/>
            <p14:sldId id="275"/>
            <p14:sldId id="500"/>
            <p14:sldId id="278"/>
            <p14:sldId id="279"/>
            <p14:sldId id="280"/>
            <p14:sldId id="281"/>
            <p14:sldId id="282"/>
            <p14:sldId id="283"/>
            <p14:sldId id="284"/>
            <p14:sldId id="508"/>
            <p14:sldId id="509"/>
            <p14:sldId id="286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442"/>
            <p14:sldId id="302"/>
            <p14:sldId id="443"/>
            <p14:sldId id="400"/>
            <p14:sldId id="304"/>
            <p14:sldId id="520"/>
            <p14:sldId id="445"/>
            <p14:sldId id="446"/>
            <p14:sldId id="447"/>
            <p14:sldId id="419"/>
            <p14:sldId id="5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Corso" initials="J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7" autoAdjust="0"/>
    <p:restoredTop sz="84144" autoAdjust="0"/>
  </p:normalViewPr>
  <p:slideViewPr>
    <p:cSldViewPr snapToGrid="0" snapToObjects="1">
      <p:cViewPr varScale="1">
        <p:scale>
          <a:sx n="115" d="100"/>
          <a:sy n="115" d="100"/>
        </p:scale>
        <p:origin x="1260" y="72"/>
      </p:cViewPr>
      <p:guideLst>
        <p:guide orient="horz" pos="216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 varScale="1">
      <p:scale>
        <a:sx n="100" d="100"/>
        <a:sy n="100" d="100"/>
      </p:scale>
      <p:origin x="0" y="-39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7F21B-27E4-704C-A82B-32F2ED9CE60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A3B6-A899-D843-9434-F75F3E92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E32B468-EF8F-44C2-915B-AEAAC903B3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378784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3976881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3586350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202768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335877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BD45110-882B-47CF-832E-5B0F0F228325}" type="slidenum">
              <a:rPr lang="en-US" sz="1300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3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3344835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F85441-32F0-4118-AF2D-BB6775E55C9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99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85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87202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D22D04-830E-4317-8E67-5EC96C0859A5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709483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95233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3985866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0CD2CB0-92B7-4B10-AB60-D828201A4C20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834457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4056330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660575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914075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935063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666645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3006761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03465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191564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1859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236210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48877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4183900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665776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64856-65EB-4BD6-A900-FCF31BBFA73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18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34664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599978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57238"/>
            <a:ext cx="5040312" cy="3779837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303193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083167-4383-4310-BF5B-2CD12449002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14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512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200" b="1">
                <a:solidFill>
                  <a:srgbClr val="000000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25259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B6B19-4D4F-4E17-93AB-B29761E5795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50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74597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90791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9663"/>
            <a:ext cx="7772400" cy="162173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13011"/>
            <a:ext cx="6400800" cy="2125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272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1055553"/>
            <a:ext cx="8725458" cy="5276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2172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274638"/>
            <a:ext cx="655337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9078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271" y="164931"/>
            <a:ext cx="8725458" cy="69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71" y="1055553"/>
            <a:ext cx="8725458" cy="527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72" y="6448767"/>
            <a:ext cx="4359636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8907" y="6448767"/>
            <a:ext cx="4365821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C8DE1-5B0B-DD4F-89A9-EF10D4F882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B2A462C-86ED-224B-9313-1A2CA4762CFC}" type="slidenum">
              <a:rPr lang="en-US" sz="1400" b="1" smtClean="0">
                <a:solidFill>
                  <a:schemeClr val="bg1">
                    <a:lumMod val="75000"/>
                  </a:schemeClr>
                </a:solidFill>
              </a:rPr>
              <a:pPr algn="r"/>
              <a:t>‹#›</a:t>
            </a:fld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27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2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tags" Target="../tags/tag14.xml"/><Relationship Id="rId11" Type="http://schemas.openxmlformats.org/officeDocument/2006/relationships/image" Target="../media/image25.png"/><Relationship Id="rId5" Type="http://schemas.openxmlformats.org/officeDocument/2006/relationships/tags" Target="../tags/tag13.xml"/><Relationship Id="rId10" Type="http://schemas.openxmlformats.org/officeDocument/2006/relationships/image" Target="../media/image24.png"/><Relationship Id="rId4" Type="http://schemas.openxmlformats.org/officeDocument/2006/relationships/tags" Target="../tags/tag12.xml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2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1.png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27.png"/><Relationship Id="rId5" Type="http://schemas.openxmlformats.org/officeDocument/2006/relationships/tags" Target="../tags/tag18.xml"/><Relationship Id="rId10" Type="http://schemas.openxmlformats.org/officeDocument/2006/relationships/image" Target="../media/image30.png"/><Relationship Id="rId4" Type="http://schemas.openxmlformats.org/officeDocument/2006/relationships/tags" Target="../tags/tag17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3.w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44.png"/><Relationship Id="rId3" Type="http://schemas.openxmlformats.org/officeDocument/2006/relationships/tags" Target="../tags/tag20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43.png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27.png"/><Relationship Id="rId5" Type="http://schemas.openxmlformats.org/officeDocument/2006/relationships/tags" Target="../tags/tag22.xml"/><Relationship Id="rId10" Type="http://schemas.openxmlformats.org/officeDocument/2006/relationships/image" Target="../media/image42.png"/><Relationship Id="rId4" Type="http://schemas.openxmlformats.org/officeDocument/2006/relationships/tags" Target="../tags/tag21.xml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48.png"/><Relationship Id="rId18" Type="http://schemas.openxmlformats.org/officeDocument/2006/relationships/image" Target="../media/image51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46.png"/><Relationship Id="rId17" Type="http://schemas.openxmlformats.org/officeDocument/2006/relationships/image" Target="../media/image47.png"/><Relationship Id="rId2" Type="http://schemas.openxmlformats.org/officeDocument/2006/relationships/tags" Target="../tags/tag23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9.vml"/><Relationship Id="rId6" Type="http://schemas.openxmlformats.org/officeDocument/2006/relationships/tags" Target="../tags/tag27.xml"/><Relationship Id="rId11" Type="http://schemas.openxmlformats.org/officeDocument/2006/relationships/oleObject" Target="../embeddings/oleObject15.bin"/><Relationship Id="rId5" Type="http://schemas.openxmlformats.org/officeDocument/2006/relationships/tags" Target="../tags/tag26.xml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4" Type="http://schemas.openxmlformats.org/officeDocument/2006/relationships/tags" Target="../tags/tag25.xml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5.png"/><Relationship Id="rId5" Type="http://schemas.openxmlformats.org/officeDocument/2006/relationships/tags" Target="../tags/tag5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9.xml"/><Relationship Id="rId7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1093"/>
            <a:ext cx="7772400" cy="1621735"/>
          </a:xfrm>
        </p:spPr>
        <p:txBody>
          <a:bodyPr>
            <a:norm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871"/>
            <a:ext cx="6400800" cy="2125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CSC 249/449 Spring 2018</a:t>
            </a:r>
          </a:p>
          <a:p>
            <a:endParaRPr lang="en-US" dirty="0"/>
          </a:p>
          <a:p>
            <a:r>
              <a:rPr lang="en-US" dirty="0"/>
              <a:t>http://www.cs.rochester.edu/~cxu22/t/249S18/ </a:t>
            </a:r>
          </a:p>
          <a:p>
            <a:endParaRPr lang="en-US" dirty="0"/>
          </a:p>
          <a:p>
            <a:r>
              <a:rPr lang="en-US" dirty="0"/>
              <a:t>Instructor: Chenliang Xu</a:t>
            </a:r>
          </a:p>
          <a:p>
            <a:r>
              <a:rPr lang="en-US" dirty="0" err="1"/>
              <a:t>chenliang.xu@rochester.edu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" y="239670"/>
            <a:ext cx="2731448" cy="5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2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685800" y="6324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Solution:  smooth first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192338" y="914400"/>
          <a:ext cx="6418262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9" name="Photo Editor Photo" r:id="rId9" imgW="6419048" imgH="5285714" progId="">
                  <p:embed/>
                </p:oleObj>
              </mc:Choice>
              <mc:Fallback>
                <p:oleObj name="Photo Editor Photo" r:id="rId9" imgW="6419048" imgH="5285714" progId="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914400"/>
                        <a:ext cx="6418262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66800" y="4027488"/>
            <a:ext cx="6858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9775" y="5180013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333500" y="1601788"/>
            <a:ext cx="1730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328738" y="2840038"/>
            <a:ext cx="173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581400" y="6321425"/>
            <a:ext cx="3475038" cy="460375"/>
            <a:chOff x="2256" y="3982"/>
            <a:chExt cx="2189" cy="290"/>
          </a:xfrm>
        </p:grpSpPr>
        <p:pic>
          <p:nvPicPr>
            <p:cNvPr id="8202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600" y="3982"/>
              <a:ext cx="845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2256" y="3984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Look for peaks in </a:t>
              </a:r>
              <a:endPara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362200" y="3429000"/>
            <a:ext cx="6324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4876800"/>
            <a:ext cx="86868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000" y="3581400"/>
            <a:ext cx="8686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3" name="Photo Editor Photo" r:id="rId8" imgW="6001588" imgH="4847619" progId="">
                  <p:embed/>
                </p:oleObj>
              </mc:Choice>
              <mc:Fallback>
                <p:oleObj name="Photo Editor Photo" r:id="rId8" imgW="6001588" imgH="4847619" progId="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Derivative theorem of convolution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65163" y="1493838"/>
            <a:ext cx="7772400" cy="533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Differentiation property of convolution.</a:t>
            </a:r>
            <a:endParaRPr lang="en-US" i="1"/>
          </a:p>
        </p:txBody>
      </p:sp>
      <p:pic>
        <p:nvPicPr>
          <p:cNvPr id="9221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990600"/>
            <a:ext cx="3222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76200" y="65532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Steve Seitz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57188" y="2009775"/>
            <a:ext cx="9388476" cy="2227263"/>
            <a:chOff x="0" y="1448"/>
            <a:chExt cx="5296" cy="1324"/>
          </a:xfrm>
        </p:grpSpPr>
        <p:graphicFrame>
          <p:nvGraphicFramePr>
            <p:cNvPr id="10243" name="Object 3"/>
            <p:cNvGraphicFramePr>
              <a:graphicFrameLocks noChangeAspect="1"/>
            </p:cNvGraphicFramePr>
            <p:nvPr/>
          </p:nvGraphicFramePr>
          <p:xfrm>
            <a:off x="3511" y="2019"/>
            <a:ext cx="1785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3" name="Equation" r:id="rId4" imgW="736560" imgH="215640" progId="Equation.3">
                    <p:embed/>
                  </p:oleObj>
                </mc:Choice>
                <mc:Fallback>
                  <p:oleObj name="Equation" r:id="rId4" imgW="736560" imgH="215640" progId="Equation.3">
                    <p:embed/>
                    <p:pic>
                      <p:nvPicPr>
                        <p:cNvPr id="1024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" y="2019"/>
                          <a:ext cx="1785" cy="5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1775"/>
              <a:ext cx="3637" cy="997"/>
              <a:chOff x="-49" y="1821"/>
              <a:chExt cx="3637" cy="997"/>
            </a:xfrm>
          </p:grpSpPr>
          <p:graphicFrame>
            <p:nvGraphicFramePr>
              <p:cNvPr id="10244" name="Object 4"/>
              <p:cNvGraphicFramePr>
                <a:graphicFrameLocks noChangeAspect="1"/>
              </p:cNvGraphicFramePr>
              <p:nvPr/>
            </p:nvGraphicFramePr>
            <p:xfrm>
              <a:off x="-49" y="1821"/>
              <a:ext cx="3351" cy="9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124" name="Equation" r:id="rId6" imgW="723600" imgH="215640" progId="Equation.3">
                      <p:embed/>
                    </p:oleObj>
                  </mc:Choice>
                  <mc:Fallback>
                    <p:oleObj name="Equation" r:id="rId6" imgW="723600" imgH="215640" progId="Equation.3">
                      <p:embed/>
                      <p:pic>
                        <p:nvPicPr>
                          <p:cNvPr id="10244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49" y="1821"/>
                            <a:ext cx="3351" cy="9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52" name="Rectangle 8"/>
              <p:cNvSpPr>
                <a:spLocks noChangeArrowheads="1"/>
              </p:cNvSpPr>
              <p:nvPr/>
            </p:nvSpPr>
            <p:spPr bwMode="auto">
              <a:xfrm>
                <a:off x="253" y="1866"/>
                <a:ext cx="3335" cy="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0.0030    0.0133    0.0219    0.0133    0.0030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0.0219    0.0983    0.1621    0.0983    0.0219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0.0030    0.0133    0.0219    0.0133    0.0030</a:t>
                </a:r>
              </a:p>
            </p:txBody>
          </p:sp>
        </p:grpSp>
        <p:sp>
          <p:nvSpPr>
            <p:cNvPr id="10250" name="Line 9"/>
            <p:cNvSpPr>
              <a:spLocks noChangeShapeType="1"/>
            </p:cNvSpPr>
            <p:nvPr/>
          </p:nvSpPr>
          <p:spPr bwMode="auto">
            <a:xfrm flipH="1">
              <a:off x="3059" y="1448"/>
              <a:ext cx="70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251" name="Line 10"/>
            <p:cNvSpPr>
              <a:spLocks noChangeShapeType="1"/>
            </p:cNvSpPr>
            <p:nvPr/>
          </p:nvSpPr>
          <p:spPr bwMode="auto">
            <a:xfrm>
              <a:off x="4421" y="1456"/>
              <a:ext cx="195" cy="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743075" y="1347788"/>
          <a:ext cx="640873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5" name="Equation" r:id="rId8" imgW="1688760" imgH="203040" progId="Equation.3">
                  <p:embed/>
                </p:oleObj>
              </mc:Choice>
              <mc:Fallback>
                <p:oleObj name="Equation" r:id="rId8" imgW="1688760" imgH="203040" progId="Equation.3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1347788"/>
                        <a:ext cx="6408738" cy="730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1288" y="4157663"/>
            <a:ext cx="3213100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Derivative of Gaussian filters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 dirty="0"/>
              <a:t>Derivative of Gaussian filters</a:t>
            </a:r>
          </a:p>
        </p:txBody>
      </p:sp>
      <p:pic>
        <p:nvPicPr>
          <p:cNvPr id="11366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019300" y="4139119"/>
            <a:ext cx="1828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13672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y</a:t>
            </a: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13673" name="Text Box 10"/>
          <p:cNvSpPr txBox="1">
            <a:spLocks noChangeArrowheads="1"/>
          </p:cNvSpPr>
          <p:nvPr/>
        </p:nvSpPr>
        <p:spPr bwMode="auto">
          <a:xfrm>
            <a:off x="7280275" y="6553200"/>
            <a:ext cx="3024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Lazebnik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Laplacian of Gaussian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Consider  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532063" y="1447800"/>
          <a:ext cx="58229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1" name="Photo Editor Photo" r:id="rId8" imgW="6125430" imgH="4971429" progId="">
                  <p:embed/>
                </p:oleObj>
              </mc:Choice>
              <mc:Fallback>
                <p:oleObj name="Photo Editor Photo" r:id="rId8" imgW="6125430" imgH="4971429" progId="">
                  <p:embed/>
                  <p:pic>
                    <p:nvPicPr>
                      <p:cNvPr id="112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447800"/>
                        <a:ext cx="582295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9842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18122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71563" y="3471863"/>
            <a:ext cx="6873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4688" y="50355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267200" y="3479800"/>
            <a:ext cx="244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Laplacian of Gaussian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operator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85800" y="6324600"/>
            <a:ext cx="308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32491" name="Rectangle 11"/>
          <p:cNvSpPr>
            <a:spLocks noChangeArrowheads="1"/>
          </p:cNvSpPr>
          <p:nvPr/>
        </p:nvSpPr>
        <p:spPr bwMode="auto">
          <a:xfrm>
            <a:off x="3775075" y="6324600"/>
            <a:ext cx="457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Zero-crossings of bottom graph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2D edge detection filters</a:t>
            </a: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name="Photo Editor Photo" r:id="rId9" imgW="4133333" imgH="2905531" progId="">
                  <p:embed/>
                </p:oleObj>
              </mc:Choice>
              <mc:Fallback>
                <p:oleObj name="Photo Editor Photo" r:id="rId9" imgW="4133333" imgH="2905531" progId="">
                  <p:embed/>
                  <p:pic>
                    <p:nvPicPr>
                      <p:cNvPr id="1229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2" name="Photo Editor Photo" r:id="rId11" imgW="6001588" imgH="2629267" progId="">
                  <p:embed/>
                </p:oleObj>
              </mc:Choice>
              <mc:Fallback>
                <p:oleObj name="Photo Editor Photo" r:id="rId11" imgW="6001588" imgH="2629267" progId="">
                  <p:embed/>
                  <p:pic>
                    <p:nvPicPr>
                      <p:cNvPr id="122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58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4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85800" y="4953000"/>
            <a:ext cx="7772400" cy="1223963"/>
            <a:chOff x="685800" y="4953000"/>
            <a:chExt cx="7772400" cy="1223963"/>
          </a:xfrm>
        </p:grpSpPr>
        <p:sp>
          <p:nvSpPr>
            <p:cNvPr id="12302" name="Rectangle 7"/>
            <p:cNvSpPr>
              <a:spLocks noChangeArrowheads="1"/>
            </p:cNvSpPr>
            <p:nvPr/>
          </p:nvSpPr>
          <p:spPr bwMode="auto">
            <a:xfrm>
              <a:off x="685800" y="4953000"/>
              <a:ext cx="7772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  is the </a:t>
              </a:r>
              <a:r>
                <a:rPr lang="en-US" sz="3200" kern="1200" dirty="0" err="1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Laplacian</a:t>
              </a: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operator:</a:t>
              </a:r>
            </a:p>
          </p:txBody>
        </p:sp>
        <p:pic>
          <p:nvPicPr>
            <p:cNvPr id="12303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246187" y="5029200"/>
              <a:ext cx="430213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4" name="Picture 9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908300" y="5576888"/>
              <a:ext cx="257810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12292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73" name="Photo Editor Photo" r:id="rId16" imgW="2600000" imgH="2638095" progId="">
                    <p:embed/>
                  </p:oleObj>
                </mc:Choice>
                <mc:Fallback>
                  <p:oleObj name="Photo Editor Photo" r:id="rId16" imgW="2600000" imgH="2638095" progId="">
                    <p:embed/>
                    <p:pic>
                      <p:nvPicPr>
                        <p:cNvPr id="1229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300" name="Picture 12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4028" y="1161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Laplacian of Gaussian</a:t>
              </a:r>
            </a:p>
          </p:txBody>
        </p:sp>
      </p:grp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1060450" y="3214688"/>
            <a:ext cx="114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Gaussian</a:t>
            </a:r>
          </a:p>
        </p:txBody>
      </p:sp>
      <p:sp>
        <p:nvSpPr>
          <p:cNvPr id="12298" name="Text Box 15"/>
          <p:cNvSpPr txBox="1">
            <a:spLocks noChangeArrowheads="1"/>
          </p:cNvSpPr>
          <p:nvPr/>
        </p:nvSpPr>
        <p:spPr bwMode="auto">
          <a:xfrm>
            <a:off x="3384550" y="3214688"/>
            <a:ext cx="2444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derivative of Gaussian</a:t>
            </a:r>
          </a:p>
        </p:txBody>
      </p:sp>
      <p:pic>
        <p:nvPicPr>
          <p:cNvPr id="12299" name="Picture 1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5181600"/>
            <a:ext cx="7772400" cy="1371600"/>
          </a:xfrm>
        </p:spPr>
        <p:txBody>
          <a:bodyPr/>
          <a:lstStyle/>
          <a:p>
            <a:r>
              <a:rPr lang="en-US" dirty="0"/>
              <a:t>Smoothed derivative removes noise, but blurs edge. Also finds edges at different “scales”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9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57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75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14425" y="4340225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 pixel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119563" y="4340225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3 pixels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7091363" y="4340225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7 pixels</a:t>
            </a:r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Scale of Gaussian derivative filter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7342188" y="6477000"/>
            <a:ext cx="1662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290312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29575" cy="1143000"/>
          </a:xfrm>
        </p:spPr>
        <p:txBody>
          <a:bodyPr/>
          <a:lstStyle/>
          <a:p>
            <a:pPr eaLnBrk="1" hangingPunct="1"/>
            <a:r>
              <a:rPr lang="en-US" dirty="0"/>
              <a:t>Review: Smoothing vs. derivative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 dirty="0"/>
              <a:t>Smoothing filters</a:t>
            </a:r>
          </a:p>
          <a:p>
            <a:pPr lvl="1" eaLnBrk="1" hangingPunct="1"/>
            <a:r>
              <a:rPr lang="en-US" sz="2000" dirty="0"/>
              <a:t>Gaussian: remove “high-frequency” components; </a:t>
            </a:r>
            <a:br>
              <a:rPr lang="en-US" sz="2000" dirty="0"/>
            </a:br>
            <a:r>
              <a:rPr lang="en-US" sz="2000" dirty="0"/>
              <a:t>“low-pass” filter</a:t>
            </a:r>
          </a:p>
          <a:p>
            <a:pPr lvl="1" eaLnBrk="1" hangingPunct="1"/>
            <a:r>
              <a:rPr lang="en-US" sz="2000" dirty="0"/>
              <a:t>Can the values of a smoothing filter be negative?</a:t>
            </a:r>
          </a:p>
          <a:p>
            <a:pPr lvl="1" eaLnBrk="1" hangingPunct="1"/>
            <a:r>
              <a:rPr lang="en-US" dirty="0"/>
              <a:t>What should the values sum to?</a:t>
            </a:r>
            <a:endParaRPr lang="en-US" sz="2000" dirty="0"/>
          </a:p>
          <a:p>
            <a:pPr lvl="2" eaLnBrk="1" hangingPunct="1"/>
            <a:r>
              <a:rPr lang="en-US" b="1" dirty="0"/>
              <a:t>One:</a:t>
            </a:r>
            <a:r>
              <a:rPr lang="en-US" dirty="0"/>
              <a:t> constant regions are not affected by the filter</a:t>
            </a:r>
            <a:endParaRPr lang="en-US" sz="2000" dirty="0"/>
          </a:p>
          <a:p>
            <a:pPr lvl="1" eaLnBrk="1" hangingPunct="1"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br>
              <a:rPr lang="en-US" sz="800" dirty="0"/>
            </a:br>
            <a:endParaRPr lang="en-US" sz="800" dirty="0"/>
          </a:p>
          <a:p>
            <a:pPr eaLnBrk="1" hangingPunct="1"/>
            <a:r>
              <a:rPr lang="en-US" sz="2800" dirty="0"/>
              <a:t>Derivative filters</a:t>
            </a:r>
          </a:p>
          <a:p>
            <a:pPr lvl="1" eaLnBrk="1" hangingPunct="1"/>
            <a:r>
              <a:rPr lang="en-US" dirty="0"/>
              <a:t>Derivatives of Gaussian</a:t>
            </a:r>
          </a:p>
          <a:p>
            <a:pPr lvl="1" eaLnBrk="1" hangingPunct="1"/>
            <a:r>
              <a:rPr lang="en-US" dirty="0"/>
              <a:t>Can the values of a derivative filter be negative?</a:t>
            </a:r>
          </a:p>
          <a:p>
            <a:pPr lvl="1" eaLnBrk="1" hangingPunct="1"/>
            <a:r>
              <a:rPr lang="en-US" dirty="0"/>
              <a:t>What should the values sum to?</a:t>
            </a:r>
            <a:r>
              <a:rPr lang="en-US" sz="2000" dirty="0"/>
              <a:t> </a:t>
            </a:r>
            <a:endParaRPr lang="en-US" dirty="0">
              <a:sym typeface="Wingdings" pitchFamily="2" charset="2"/>
            </a:endParaRPr>
          </a:p>
          <a:p>
            <a:pPr lvl="2" eaLnBrk="1" hangingPunct="1"/>
            <a:r>
              <a:rPr lang="en-US" sz="1800" b="1" dirty="0">
                <a:sym typeface="Wingdings" pitchFamily="2" charset="2"/>
              </a:rPr>
              <a:t>Zero:</a:t>
            </a:r>
            <a:r>
              <a:rPr lang="en-US" sz="1800" dirty="0">
                <a:sym typeface="Wingdings" pitchFamily="2" charset="2"/>
              </a:rPr>
              <a:t> n</a:t>
            </a:r>
            <a:r>
              <a:rPr lang="en-US" sz="1800" dirty="0"/>
              <a:t>o response in constant regions</a:t>
            </a:r>
          </a:p>
          <a:p>
            <a:pPr lvl="1" eaLnBrk="1" hangingPunct="1"/>
            <a:r>
              <a:rPr lang="en-US" sz="2000" dirty="0"/>
              <a:t>High absolute value at points of high contrast</a:t>
            </a:r>
          </a:p>
          <a:p>
            <a:pPr lvl="1" eaLnBrk="1" hangingPunct="1"/>
            <a:endParaRPr lang="en-US" sz="800" dirty="0"/>
          </a:p>
          <a:p>
            <a:pPr lvl="1" eaLnBrk="1" hangingPunct="1"/>
            <a:endParaRPr lang="en-US" sz="26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0668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9544" y="4525963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1144" y="4525963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02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Gradients -&gt; edges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7525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/>
              <a:t>Primary edge detection steps: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/>
              <a:t>1. Smoothing: suppress noise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/>
              <a:t>2. Edge enhancement: filter for contrast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/>
              <a:t>3. Edge localization</a:t>
            </a:r>
          </a:p>
          <a:p>
            <a:pPr marL="514350" lvl="1" indent="-57150"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/>
              <a:t>Determine which local maxima from filter output are actually edges vs. noise </a:t>
            </a:r>
          </a:p>
          <a:p>
            <a:pPr lvl="2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Threshold, Thin</a:t>
            </a:r>
          </a:p>
        </p:txBody>
      </p:sp>
      <p:pic>
        <p:nvPicPr>
          <p:cNvPr id="115716" name="Picture 6" descr="butterfly_gradient.jpg"/>
          <p:cNvPicPr>
            <a:picLocks noChangeAspect="1"/>
          </p:cNvPicPr>
          <p:nvPr/>
        </p:nvPicPr>
        <p:blipFill>
          <a:blip r:embed="rId3" cstate="print"/>
          <a:srcRect l="13873" t="7559" r="9860" b="10982"/>
          <a:stretch>
            <a:fillRect/>
          </a:stretch>
        </p:blipFill>
        <p:spPr bwMode="auto">
          <a:xfrm>
            <a:off x="0" y="0"/>
            <a:ext cx="1858963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1363" y="0"/>
            <a:ext cx="205263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738188" y="0"/>
            <a:ext cx="7772400" cy="1143000"/>
          </a:xfrm>
        </p:spPr>
        <p:txBody>
          <a:bodyPr/>
          <a:lstStyle/>
          <a:p>
            <a:r>
              <a:rPr lang="en-US"/>
              <a:t>Thresholding</a:t>
            </a:r>
          </a:p>
        </p:txBody>
      </p:sp>
      <p:sp>
        <p:nvSpPr>
          <p:cNvPr id="119811" name="Content Placeholder 3"/>
          <p:cNvSpPr>
            <a:spLocks noGrp="1"/>
          </p:cNvSpPr>
          <p:nvPr>
            <p:ph idx="1"/>
          </p:nvPr>
        </p:nvSpPr>
        <p:spPr>
          <a:xfrm>
            <a:off x="685800" y="1347788"/>
            <a:ext cx="8085138" cy="4748212"/>
          </a:xfrm>
        </p:spPr>
        <p:txBody>
          <a:bodyPr/>
          <a:lstStyle/>
          <a:p>
            <a:r>
              <a:rPr lang="en-US" sz="2800"/>
              <a:t>Choose a threshold value t</a:t>
            </a:r>
          </a:p>
          <a:p>
            <a:r>
              <a:rPr lang="en-US" sz="2800"/>
              <a:t>Set any pixels less than t to zero (off)</a:t>
            </a:r>
          </a:p>
          <a:p>
            <a:r>
              <a:rPr lang="en-US" sz="2800"/>
              <a:t>Set any pixels greater than or equal to t to one (on)</a:t>
            </a:r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z="3800" dirty="0"/>
              <a:t>Edge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/>
          <a:lstStyle/>
          <a:p>
            <a:r>
              <a:rPr lang="en-US" sz="2400" b="1" dirty="0"/>
              <a:t>Goal</a:t>
            </a:r>
            <a:r>
              <a:rPr lang="en-US" sz="2400" dirty="0"/>
              <a:t>: map image from 2d array of pixels to a set of curves or line segments or contours.</a:t>
            </a:r>
          </a:p>
          <a:p>
            <a:r>
              <a:rPr lang="en-US" sz="2400" b="1" dirty="0"/>
              <a:t>Why?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Main idea</a:t>
            </a:r>
            <a:r>
              <a:rPr lang="en-US" sz="2400" dirty="0"/>
              <a:t>: look for strong gradients, post-process</a:t>
            </a:r>
          </a:p>
          <a:p>
            <a:endParaRPr lang="en-US" sz="2400" dirty="0"/>
          </a:p>
          <a:p>
            <a:pPr>
              <a:buFontTx/>
              <a:buNone/>
            </a:pPr>
            <a:endParaRPr lang="en-US" sz="2400" dirty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7" name="Bitmap Image" r:id="rId4" imgW="2161905" imgH="2324424" progId="PBrush">
                  <p:embed/>
                </p:oleObj>
              </mc:Choice>
              <mc:Fallback>
                <p:oleObj name="Bitmap Image" r:id="rId4" imgW="2161905" imgH="2324424" progId="PBrush">
                  <p:embed/>
                  <p:pic>
                    <p:nvPicPr>
                      <p:cNvPr id="792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4449763" y="4284663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Figure from J. Shotton et al., PAMI 2007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93DD359-9214-48AC-A83F-DB287BFE3407}"/>
              </a:ext>
            </a:extLst>
          </p:cNvPr>
          <p:cNvSpPr txBox="1"/>
          <p:nvPr/>
        </p:nvSpPr>
        <p:spPr>
          <a:xfrm>
            <a:off x="7487816" y="63347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b="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/>
              <a:t>Original image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9" name="Picture 6" descr="butterfly_gradient.jpg"/>
          <p:cNvPicPr>
            <a:picLocks noChangeAspect="1"/>
          </p:cNvPicPr>
          <p:nvPr/>
        </p:nvPicPr>
        <p:blipFill>
          <a:blip r:embed="rId4" cstate="print"/>
          <a:srcRect l="13873" t="7559" r="9860" b="10982"/>
          <a:stretch>
            <a:fillRect/>
          </a:stretch>
        </p:blipFill>
        <p:spPr bwMode="auto">
          <a:xfrm>
            <a:off x="701675" y="727075"/>
            <a:ext cx="78311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Title 2"/>
          <p:cNvSpPr txBox="1">
            <a:spLocks/>
          </p:cNvSpPr>
          <p:nvPr/>
        </p:nvSpPr>
        <p:spPr bwMode="auto">
          <a:xfrm>
            <a:off x="665163" y="-3175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3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Gradient magnitude image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Title 2"/>
          <p:cNvSpPr>
            <a:spLocks noGrp="1"/>
          </p:cNvSpPr>
          <p:nvPr>
            <p:ph type="title"/>
          </p:nvPr>
        </p:nvSpPr>
        <p:spPr>
          <a:xfrm>
            <a:off x="153988" y="0"/>
            <a:ext cx="8990012" cy="838200"/>
          </a:xfrm>
        </p:spPr>
        <p:txBody>
          <a:bodyPr/>
          <a:lstStyle/>
          <a:p>
            <a:pPr algn="ctr" eaLnBrk="1" hangingPunct="1"/>
            <a:r>
              <a:rPr lang="en-US"/>
              <a:t>Thresholding gradient with a lower threshold</a:t>
            </a:r>
          </a:p>
        </p:txBody>
      </p:sp>
      <p:pic>
        <p:nvPicPr>
          <p:cNvPr id="12288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/>
            <a:r>
              <a:rPr lang="en-US"/>
              <a:t>Thresholding gradient with a higher threshold</a:t>
            </a:r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5"/>
            <a:ext cx="7772400" cy="4114800"/>
          </a:xfrm>
        </p:spPr>
        <p:txBody>
          <a:bodyPr>
            <a:normAutofit fontScale="77500" lnSpcReduction="20000"/>
          </a:bodyPr>
          <a:lstStyle/>
          <a:p>
            <a:pPr marL="533400" indent="-533400">
              <a:spcBef>
                <a:spcPts val="1200"/>
              </a:spcBef>
            </a:pPr>
            <a:r>
              <a:rPr lang="en-US" sz="2400" dirty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Use the high threshold to start edge curves and the low threshold to continue them</a:t>
            </a:r>
            <a:endParaRPr lang="en-US" sz="2400" b="1" dirty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MATLAB:  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D. Lowe,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Canny edge detector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791200"/>
            <a:ext cx="77724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original image (Lena)</a:t>
            </a:r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credit: Steve Seitz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norm of the gradient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E67FE-A81B-442C-9274-38907112D2EB}"/>
              </a:ext>
            </a:extLst>
          </p:cNvPr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credit: Steve Seitz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Canny edge detector</a:t>
            </a:r>
          </a:p>
        </p:txBody>
      </p:sp>
      <p:pic>
        <p:nvPicPr>
          <p:cNvPr id="128003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07120-57A1-48E9-8D7E-55E6645A5B6D}"/>
              </a:ext>
            </a:extLst>
          </p:cNvPr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credit: Steve Seitz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Canny edge detector</a:t>
            </a:r>
          </a:p>
        </p:txBody>
      </p:sp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7588" y="3830638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 l="52202" t="59885" r="19633" b="7004"/>
          <a:stretch>
            <a:fillRect/>
          </a:stretch>
        </p:blipFill>
        <p:spPr bwMode="auto">
          <a:xfrm>
            <a:off x="2490788" y="1019175"/>
            <a:ext cx="4381500" cy="5151438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129031" name="TextBox 6"/>
          <p:cNvSpPr txBox="1">
            <a:spLocks noChangeArrowheads="1"/>
          </p:cNvSpPr>
          <p:nvPr/>
        </p:nvSpPr>
        <p:spPr bwMode="auto">
          <a:xfrm>
            <a:off x="7239000" y="1646238"/>
            <a:ext cx="1825625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How to turn these thick regions of the gradient into curves?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5229225" y="2552700"/>
            <a:ext cx="1971675" cy="167957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0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" y="1895475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88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994D5B-7F59-4871-9529-D97A6820F93A}"/>
              </a:ext>
            </a:extLst>
          </p:cNvPr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credit: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Non-maximum suppression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029200"/>
            <a:ext cx="7772400" cy="11430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/>
              <a:t>Check if pixel is local maximum along gradient direction, select single max across width of the edge</a:t>
            </a:r>
          </a:p>
          <a:p>
            <a:pPr lvl="1"/>
            <a:r>
              <a:rPr lang="en-US"/>
              <a:t>requires checking interpolated pixels p and r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ECBC3-733C-424A-9311-B67516AD98D4}"/>
              </a:ext>
            </a:extLst>
          </p:cNvPr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credit: Steve Seitz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What causes an edge?</a:t>
            </a:r>
          </a:p>
        </p:txBody>
      </p:sp>
      <p:pic>
        <p:nvPicPr>
          <p:cNvPr id="107523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447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Depth discontinuity: object boundary</a:t>
            </a:r>
          </a:p>
        </p:txBody>
      </p:sp>
      <p:sp>
        <p:nvSpPr>
          <p:cNvPr id="742415" name="Text Box 15"/>
          <p:cNvSpPr txBox="1">
            <a:spLocks noChangeArrowheads="1"/>
          </p:cNvSpPr>
          <p:nvPr/>
        </p:nvSpPr>
        <p:spPr bwMode="auto">
          <a:xfrm>
            <a:off x="287338" y="4456113"/>
            <a:ext cx="2282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Change in surface orientation: shape</a:t>
            </a:r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659563" y="3897313"/>
            <a:ext cx="3024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Cast shadows</a:t>
            </a:r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179388" y="1916113"/>
            <a:ext cx="262731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Reflectance change: appearance information, texture</a:t>
            </a:r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>
            <a:off x="2016125" y="5121275"/>
            <a:ext cx="827088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487816" y="63347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b="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5" grpId="0"/>
      <p:bldP spid="742416" grpId="0"/>
      <p:bldP spid="742417" grpId="0"/>
      <p:bldP spid="742418" grpId="0" animBg="1"/>
      <p:bldP spid="742419" grpId="0" animBg="1"/>
      <p:bldP spid="742420" grpId="0" animBg="1"/>
      <p:bldP spid="742421" grpId="0" animBg="1"/>
      <p:bldP spid="7424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Canny edge detector</a:t>
            </a: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thinning</a:t>
            </a:r>
          </a:p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(non-maximum suppression)</a:t>
            </a: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4608513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8338" y="3136900"/>
            <a:ext cx="19351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Problem: pixels along this edge didn’t survive the </a:t>
            </a:r>
            <a:r>
              <a:rPr lang="en-US" sz="2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E409A-F140-4518-BEFF-37F4885CABA0}"/>
              </a:ext>
            </a:extLst>
          </p:cNvPr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credit: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33" t="15489" r="27083" b="8432"/>
          <a:stretch/>
        </p:blipFill>
        <p:spPr>
          <a:xfrm>
            <a:off x="212387" y="0"/>
            <a:ext cx="8245813" cy="6721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636663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James Hays</a:t>
            </a:r>
          </a:p>
        </p:txBody>
      </p:sp>
    </p:spTree>
    <p:extLst>
      <p:ext uri="{BB962C8B-B14F-4D97-AF65-F5344CB8AC3E}">
        <p14:creationId xmlns:p14="http://schemas.microsoft.com/office/powerpoint/2010/main" val="349579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/>
          <a:lstStyle/>
          <a:p>
            <a:r>
              <a:rPr lang="en-US"/>
              <a:t>Hysteresis thresholding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701675" y="1600200"/>
            <a:ext cx="7772400" cy="4114800"/>
          </a:xfrm>
        </p:spPr>
        <p:txBody>
          <a:bodyPr/>
          <a:lstStyle/>
          <a:p>
            <a:r>
              <a:rPr lang="en-US" sz="2800" dirty="0"/>
              <a:t>Use a high threshold to start edge curves, and a low threshold to continue them.</a:t>
            </a:r>
            <a:endParaRPr lang="en-US" sz="2800" b="1" dirty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311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2978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5467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6178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7308850" y="6553200"/>
            <a:ext cx="2825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Steve Seitz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83" t="15490" r="23333" b="7646"/>
          <a:stretch/>
        </p:blipFill>
        <p:spPr>
          <a:xfrm>
            <a:off x="0" y="89170"/>
            <a:ext cx="9065468" cy="678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65648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James Hays</a:t>
            </a:r>
          </a:p>
        </p:txBody>
      </p:sp>
    </p:spTree>
    <p:extLst>
      <p:ext uri="{BB962C8B-B14F-4D97-AF65-F5344CB8AC3E}">
        <p14:creationId xmlns:p14="http://schemas.microsoft.com/office/powerpoint/2010/main" val="3136004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/>
              <a:t>Recap: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5"/>
            <a:ext cx="7772400" cy="4114800"/>
          </a:xfrm>
        </p:spPr>
        <p:txBody>
          <a:bodyPr>
            <a:normAutofit fontScale="77500" lnSpcReduction="20000"/>
          </a:bodyPr>
          <a:lstStyle/>
          <a:p>
            <a:pPr marL="533400" indent="-533400">
              <a:spcBef>
                <a:spcPts val="1200"/>
              </a:spcBef>
            </a:pPr>
            <a:r>
              <a:rPr lang="en-US" sz="2400" dirty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Use the high threshold to start edge curves and the low threshold to continue them</a:t>
            </a:r>
            <a:endParaRPr lang="en-US" sz="2400" b="1" dirty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MATLAB:  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D. Lowe,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5" descr="6397129TeraWhiteMug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/>
          <a:stretch>
            <a:fillRect/>
          </a:stretch>
        </p:blipFill>
        <p:spPr bwMode="auto">
          <a:xfrm>
            <a:off x="539750" y="3862388"/>
            <a:ext cx="2243138" cy="2243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4148" name="Picture 3"/>
          <p:cNvPicPr>
            <a:picLocks noChangeAspect="1" noChangeArrowheads="1"/>
          </p:cNvPicPr>
          <p:nvPr/>
        </p:nvPicPr>
        <p:blipFill>
          <a:blip r:embed="rId4" cstate="print"/>
          <a:srcRect l="45624" t="26752" r="46667" b="54103"/>
          <a:stretch>
            <a:fillRect/>
          </a:stretch>
        </p:blipFill>
        <p:spPr bwMode="auto">
          <a:xfrm>
            <a:off x="755650" y="1089025"/>
            <a:ext cx="17367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9" name="Picture 7" descr="340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6813" y="1125538"/>
            <a:ext cx="17954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0" name="Picture 9" descr="1361061556_5dc21bd4a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0088" y="4005263"/>
            <a:ext cx="2952750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1" name="Picture 11" descr="6204982-l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5100" y="3897313"/>
            <a:ext cx="223202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2" name="Picture 13" descr="NYBG_Tree%20Shado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35750" y="1089025"/>
            <a:ext cx="1938338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16"/>
          <p:cNvSpPr txBox="1">
            <a:spLocks noChangeArrowheads="1"/>
          </p:cNvSpPr>
          <p:nvPr/>
        </p:nvSpPr>
        <p:spPr bwMode="auto">
          <a:xfrm>
            <a:off x="971550" y="62023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Background</a:t>
            </a:r>
          </a:p>
        </p:txBody>
      </p:sp>
      <p:sp>
        <p:nvSpPr>
          <p:cNvPr id="134154" name="Text Box 17"/>
          <p:cNvSpPr txBox="1">
            <a:spLocks noChangeArrowheads="1"/>
          </p:cNvSpPr>
          <p:nvPr/>
        </p:nvSpPr>
        <p:spPr bwMode="auto">
          <a:xfrm>
            <a:off x="4210050" y="62023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Texture</a:t>
            </a:r>
          </a:p>
        </p:txBody>
      </p:sp>
      <p:sp>
        <p:nvSpPr>
          <p:cNvPr id="134155" name="Text Box 18"/>
          <p:cNvSpPr txBox="1">
            <a:spLocks noChangeArrowheads="1"/>
          </p:cNvSpPr>
          <p:nvPr/>
        </p:nvSpPr>
        <p:spPr bwMode="auto">
          <a:xfrm>
            <a:off x="7056438" y="6165850"/>
            <a:ext cx="187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Shadows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Low-level edges vs. perceived contours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458200" cy="838200"/>
          </a:xfrm>
        </p:spPr>
        <p:txBody>
          <a:bodyPr/>
          <a:lstStyle/>
          <a:p>
            <a:r>
              <a:rPr lang="en-US" dirty="0"/>
              <a:t>Image gradients vs. meaningful contours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641975"/>
            <a:ext cx="7772400" cy="838200"/>
          </a:xfrm>
        </p:spPr>
        <p:txBody>
          <a:bodyPr/>
          <a:lstStyle/>
          <a:p>
            <a:r>
              <a:rPr lang="en-US" sz="2400"/>
              <a:t>Berkeley segmentation database:</a:t>
            </a:r>
            <a:br>
              <a:rPr lang="en-US" sz="2400"/>
            </a:br>
            <a:r>
              <a:rPr lang="en-US" sz="1600">
                <a:hlinkClick r:id="rId3"/>
              </a:rPr>
              <a:t>http://www.eecs.berkeley.edu/Research/Projects/CS/vision/grouping/segbench/</a:t>
            </a:r>
            <a:endParaRPr lang="en-US" sz="160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963" y="1603375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603375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 descr="buffal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9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1751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0" descr="boy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89650" y="3557588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754" name="Text Box 11"/>
          <p:cNvSpPr txBox="1">
            <a:spLocks noChangeArrowheads="1"/>
          </p:cNvSpPr>
          <p:nvPr/>
        </p:nvSpPr>
        <p:spPr bwMode="auto">
          <a:xfrm>
            <a:off x="1346200" y="1146175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sp>
        <p:nvSpPr>
          <p:cNvPr id="31755" name="Text Box 12"/>
          <p:cNvSpPr txBox="1">
            <a:spLocks noChangeArrowheads="1"/>
          </p:cNvSpPr>
          <p:nvPr/>
        </p:nvSpPr>
        <p:spPr bwMode="auto">
          <a:xfrm>
            <a:off x="3473450" y="1143000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human segmentation</a:t>
            </a:r>
          </a:p>
        </p:txBody>
      </p:sp>
      <p:sp>
        <p:nvSpPr>
          <p:cNvPr id="31756" name="Text Box 13"/>
          <p:cNvSpPr txBox="1">
            <a:spLocks noChangeArrowheads="1"/>
          </p:cNvSpPr>
          <p:nvPr/>
        </p:nvSpPr>
        <p:spPr bwMode="auto">
          <a:xfrm>
            <a:off x="6318250" y="1146175"/>
            <a:ext cx="213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gradient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2400" y="655320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Slide: S.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US" sz="1200" kern="0" dirty="0" err="1">
                <a:solidFill>
                  <a:sysClr val="windowText" lastClr="000000"/>
                </a:solidFill>
              </a:rPr>
              <a:t>Lazebnik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5748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1666" t="20196" r="24584" b="7648"/>
          <a:stretch/>
        </p:blipFill>
        <p:spPr>
          <a:xfrm>
            <a:off x="76200" y="-3269"/>
            <a:ext cx="8868189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05600" y="64886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David Martin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28077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Berkeley Segmentation Data Set</a:t>
            </a:r>
          </a:p>
          <a:p>
            <a:r>
              <a:rPr lang="en-US" dirty="0"/>
              <a:t>David Martin, </a:t>
            </a:r>
            <a:r>
              <a:rPr lang="en-US" dirty="0" err="1"/>
              <a:t>Charless</a:t>
            </a:r>
            <a:r>
              <a:rPr lang="en-US" dirty="0"/>
              <a:t> Fowlkes, </a:t>
            </a:r>
            <a:r>
              <a:rPr lang="en-US" dirty="0" err="1"/>
              <a:t>Doron</a:t>
            </a:r>
            <a:r>
              <a:rPr lang="en-US" dirty="0"/>
              <a:t> Tal, </a:t>
            </a:r>
            <a:r>
              <a:rPr lang="en-US" dirty="0" err="1"/>
              <a:t>Jitendra</a:t>
            </a:r>
            <a:r>
              <a:rPr lang="en-US" dirty="0"/>
              <a:t> Malik</a:t>
            </a:r>
          </a:p>
        </p:txBody>
      </p:sp>
    </p:spTree>
    <p:extLst>
      <p:ext uri="{BB962C8B-B14F-4D97-AF65-F5344CB8AC3E}">
        <p14:creationId xmlns:p14="http://schemas.microsoft.com/office/powerpoint/2010/main" val="2699388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833" t="20196" r="22917" b="5294"/>
          <a:stretch/>
        </p:blipFill>
        <p:spPr>
          <a:xfrm>
            <a:off x="32426" y="152400"/>
            <a:ext cx="9111574" cy="64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6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250" t="21765" r="22917" b="5294"/>
          <a:stretch/>
        </p:blipFill>
        <p:spPr>
          <a:xfrm>
            <a:off x="0" y="304800"/>
            <a:ext cx="9003071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8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355" name="Picture 3" descr="ut-tower-2_l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1484313"/>
            <a:ext cx="1511300" cy="15113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40356" name="Picture 4" descr="ut-tower-2_corn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950" y="4076700"/>
            <a:ext cx="1619250" cy="172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</p:pic>
      <p:pic>
        <p:nvPicPr>
          <p:cNvPr id="740357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238" y="1952625"/>
            <a:ext cx="1577975" cy="165576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08550" name="Picture 6" descr="ut-tower-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0359" name="Rectangle 7"/>
          <p:cNvSpPr>
            <a:spLocks noChangeArrowheads="1"/>
          </p:cNvSpPr>
          <p:nvPr/>
        </p:nvSpPr>
        <p:spPr bwMode="auto">
          <a:xfrm>
            <a:off x="4716463" y="332105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0" name="Rectangle 8"/>
          <p:cNvSpPr>
            <a:spLocks noChangeArrowheads="1"/>
          </p:cNvSpPr>
          <p:nvPr/>
        </p:nvSpPr>
        <p:spPr bwMode="auto">
          <a:xfrm>
            <a:off x="3563938" y="2635250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1" name="Rectangle 9"/>
          <p:cNvSpPr>
            <a:spLocks noChangeArrowheads="1"/>
          </p:cNvSpPr>
          <p:nvPr/>
        </p:nvSpPr>
        <p:spPr bwMode="auto">
          <a:xfrm>
            <a:off x="4681538" y="4581525"/>
            <a:ext cx="287337" cy="287338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 flipH="1" flipV="1">
            <a:off x="2195513" y="2565400"/>
            <a:ext cx="129698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5111750" y="2312988"/>
            <a:ext cx="1692275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4" name="Line 12"/>
          <p:cNvSpPr>
            <a:spLocks noChangeShapeType="1"/>
          </p:cNvSpPr>
          <p:nvPr/>
        </p:nvSpPr>
        <p:spPr bwMode="auto">
          <a:xfrm>
            <a:off x="4967288" y="4689475"/>
            <a:ext cx="1944687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Edges/gradients and invariance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487816" y="63347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400" b="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 animBg="1"/>
      <p:bldP spid="740360" grpId="0" animBg="1"/>
      <p:bldP spid="740361" grpId="0" animBg="1"/>
      <p:bldP spid="740362" grpId="0" animBg="1"/>
      <p:bldP spid="740363" grpId="0" animBg="1"/>
      <p:bldP spid="7403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13675" r="34167" b="10426"/>
          <a:stretch>
            <a:fillRect/>
          </a:stretch>
        </p:blipFill>
        <p:spPr bwMode="auto">
          <a:xfrm>
            <a:off x="1752600" y="228600"/>
            <a:ext cx="7229475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5" name="TextBox 4"/>
          <p:cNvSpPr txBox="1">
            <a:spLocks noChangeArrowheads="1"/>
          </p:cNvSpPr>
          <p:nvPr/>
        </p:nvSpPr>
        <p:spPr bwMode="auto">
          <a:xfrm>
            <a:off x="0" y="6488113"/>
            <a:ext cx="396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[D. Martin et al. PAMI 2004]</a:t>
            </a:r>
          </a:p>
        </p:txBody>
      </p:sp>
      <p:sp>
        <p:nvSpPr>
          <p:cNvPr id="136196" name="TextBox 5"/>
          <p:cNvSpPr txBox="1">
            <a:spLocks noChangeArrowheads="1"/>
          </p:cNvSpPr>
          <p:nvPr/>
        </p:nvSpPr>
        <p:spPr bwMode="auto">
          <a:xfrm>
            <a:off x="3586163" y="6427788"/>
            <a:ext cx="53308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0000"/>
                </a:solidFill>
              </a:rPr>
              <a:t>Human-marked segment boundaries</a:t>
            </a:r>
          </a:p>
        </p:txBody>
      </p:sp>
      <p:sp>
        <p:nvSpPr>
          <p:cNvPr id="136197" name="TextBox 6"/>
          <p:cNvSpPr txBox="1">
            <a:spLocks noChangeArrowheads="1"/>
          </p:cNvSpPr>
          <p:nvPr/>
        </p:nvSpPr>
        <p:spPr bwMode="auto">
          <a:xfrm>
            <a:off x="0" y="434975"/>
            <a:ext cx="18986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Learn from humans which combination of features is most indicative of a “good” contour?</a:t>
            </a:r>
          </a:p>
        </p:txBody>
      </p:sp>
    </p:spTree>
    <p:extLst>
      <p:ext uri="{BB962C8B-B14F-4D97-AF65-F5344CB8AC3E}">
        <p14:creationId xmlns:p14="http://schemas.microsoft.com/office/powerpoint/2010/main" val="3684835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3FDD-ECBF-4C31-B20C-AEA1C48D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edge detectors are based on deep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024D-DFEF-4FEB-803A-B610CA78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Xie</a:t>
            </a:r>
            <a:r>
              <a:rPr lang="en-US" dirty="0"/>
              <a:t> and Tu 2015, Holistically-nested </a:t>
            </a:r>
            <a:r>
              <a:rPr lang="en-US"/>
              <a:t>edge detection </a:t>
            </a:r>
          </a:p>
          <a:p>
            <a:r>
              <a:rPr lang="en-US" dirty="0"/>
              <a:t>https://arxiv.org/pdf/1504.06375.pdf </a:t>
            </a:r>
          </a:p>
        </p:txBody>
      </p:sp>
    </p:spTree>
    <p:extLst>
      <p:ext uri="{BB962C8B-B14F-4D97-AF65-F5344CB8AC3E}">
        <p14:creationId xmlns:p14="http://schemas.microsoft.com/office/powerpoint/2010/main" val="110672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8195" name="Rectangle 2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An edge is a place of rapid change in the image intensity function</a:t>
            </a:r>
          </a:p>
        </p:txBody>
      </p:sp>
      <p:pic>
        <p:nvPicPr>
          <p:cNvPr id="8196" name="Picture 10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197" name="Line 21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Text Box 22"/>
          <p:cNvSpPr txBox="1">
            <a:spLocks noChangeArrowheads="1"/>
          </p:cNvSpPr>
          <p:nvPr/>
        </p:nvSpPr>
        <p:spPr bwMode="auto">
          <a:xfrm>
            <a:off x="1174750" y="25146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image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124200" y="2254250"/>
            <a:ext cx="2851150" cy="2725738"/>
            <a:chOff x="1968" y="1420"/>
            <a:chExt cx="1796" cy="1717"/>
          </a:xfrm>
        </p:grpSpPr>
        <p:sp>
          <p:nvSpPr>
            <p:cNvPr id="8210" name="Rectangle 11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1" name="Freeform 12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12" name="Freeform 15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13" name="Text Box 24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intensity function</a:t>
              </a:r>
              <a:br>
                <a:rPr lang="en-US" sz="1800"/>
              </a:br>
              <a:r>
                <a:rPr lang="en-US" sz="1800"/>
                <a:t>(along horizontal scanline)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172200" y="2528888"/>
            <a:ext cx="2743200" cy="2451100"/>
            <a:chOff x="3888" y="1593"/>
            <a:chExt cx="1728" cy="1544"/>
          </a:xfrm>
        </p:grpSpPr>
        <p:sp>
          <p:nvSpPr>
            <p:cNvPr id="8205" name="Rectangle 16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206" name="Group 19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8208" name="Freeform 17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1 h 630"/>
                  <a:gd name="T6" fmla="*/ 399 w 909"/>
                  <a:gd name="T7" fmla="*/ 417 h 630"/>
                  <a:gd name="T8" fmla="*/ 459 w 909"/>
                  <a:gd name="T9" fmla="*/ 612 h 630"/>
                  <a:gd name="T10" fmla="*/ 528 w 909"/>
                  <a:gd name="T11" fmla="*/ 420 h 630"/>
                  <a:gd name="T12" fmla="*/ 564 w 909"/>
                  <a:gd name="T13" fmla="*/ 93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9" name="Freeform 18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1 h 630"/>
                  <a:gd name="T6" fmla="*/ 399 w 909"/>
                  <a:gd name="T7" fmla="*/ 417 h 630"/>
                  <a:gd name="T8" fmla="*/ 459 w 909"/>
                  <a:gd name="T9" fmla="*/ 612 h 630"/>
                  <a:gd name="T10" fmla="*/ 528 w 909"/>
                  <a:gd name="T11" fmla="*/ 420 h 630"/>
                  <a:gd name="T12" fmla="*/ 564 w 909"/>
                  <a:gd name="T13" fmla="*/ 93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07" name="Text Box 25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first derivative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489700" y="3276600"/>
            <a:ext cx="2305050" cy="3200400"/>
            <a:chOff x="4088" y="2064"/>
            <a:chExt cx="1452" cy="2016"/>
          </a:xfrm>
        </p:grpSpPr>
        <p:sp>
          <p:nvSpPr>
            <p:cNvPr id="8202" name="Line 28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3" name="Line 29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4" name="Text Box 30"/>
            <p:cNvSpPr txBox="1">
              <a:spLocks noChangeArrowheads="1"/>
            </p:cNvSpPr>
            <p:nvPr/>
          </p:nvSpPr>
          <p:spPr bwMode="auto">
            <a:xfrm>
              <a:off x="4088" y="3676"/>
              <a:ext cx="145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edges correspond to</a:t>
              </a:r>
              <a:br>
                <a:rPr lang="en-US" sz="1800"/>
              </a:br>
              <a:r>
                <a:rPr lang="en-US" sz="1800"/>
                <a:t>extrema of derivative</a:t>
              </a:r>
            </a:p>
          </p:txBody>
        </p:sp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794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z="4000" dirty="0"/>
              <a:t>Derivatives with convolution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1238250"/>
            <a:ext cx="8142287" cy="4114800"/>
          </a:xfrm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</a:pPr>
            <a:r>
              <a:rPr lang="en-US" sz="2400" dirty="0"/>
              <a:t>For 2D function </a:t>
            </a:r>
            <a:r>
              <a:rPr lang="en-US" sz="2400" dirty="0">
                <a:solidFill>
                  <a:srgbClr val="0000FF"/>
                </a:solidFill>
              </a:rPr>
              <a:t>f(</a:t>
            </a:r>
            <a:r>
              <a:rPr lang="en-US" sz="2400" dirty="0" err="1">
                <a:solidFill>
                  <a:srgbClr val="0000FF"/>
                </a:solidFill>
              </a:rPr>
              <a:t>x,y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r>
              <a:rPr lang="en-US" sz="2400" dirty="0"/>
              <a:t>, the partial derivative is:</a:t>
            </a:r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1000" dirty="0"/>
          </a:p>
          <a:p>
            <a:pPr marL="0" indent="0">
              <a:buFontTx/>
              <a:buNone/>
            </a:pPr>
            <a:r>
              <a:rPr lang="en-US" sz="2400" dirty="0"/>
              <a:t>For discrete data, we can approximate using finite differences:</a:t>
            </a:r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>
              <a:buFontTx/>
              <a:buNone/>
            </a:pPr>
            <a:r>
              <a:rPr lang="en-US" sz="2400" dirty="0"/>
              <a:t>To implement the above as convolution, what would be </a:t>
            </a:r>
            <a:br>
              <a:rPr lang="en-US" sz="2400" dirty="0"/>
            </a:br>
            <a:r>
              <a:rPr lang="en-US" sz="2400" dirty="0"/>
              <a:t>the associated filter?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1176338" y="1749425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3" name="Equation" r:id="rId4" imgW="2171520" imgH="393480" progId="Equation.3">
                  <p:embed/>
                </p:oleObj>
              </mc:Choice>
              <mc:Fallback>
                <p:oleObj name="Equation" r:id="rId4" imgW="2171520" imgH="393480" progId="Equation.3">
                  <p:embed/>
                  <p:pic>
                    <p:nvPicPr>
                      <p:cNvPr id="512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49425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245600"/>
              </p:ext>
            </p:extLst>
          </p:nvPr>
        </p:nvGraphicFramePr>
        <p:xfrm>
          <a:off x="1176338" y="3292475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4" name="Equation" r:id="rId6" imgW="1917360" imgH="393480" progId="Equation.3">
                  <p:embed/>
                </p:oleObj>
              </mc:Choice>
              <mc:Fallback>
                <p:oleObj name="Equation" r:id="rId6" imgW="1917360" imgH="393480" progId="Equation.3">
                  <p:embed/>
                  <p:pic>
                    <p:nvPicPr>
                      <p:cNvPr id="66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292475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7315200" y="6477000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96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Partial derivatives of an image</a:t>
            </a: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4" cstate="print"/>
          <a:srcRect l="48772" t="2193" r="5710" b="50317"/>
          <a:stretch>
            <a:fillRect/>
          </a:stretch>
        </p:blipFill>
        <p:spPr bwMode="auto">
          <a:xfrm>
            <a:off x="9318625" y="1384300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1476375" y="5939135"/>
            <a:ext cx="6296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Which shows changes with respect to x?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616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-1     1</a:t>
              </a:r>
            </a:p>
          </p:txBody>
        </p:sp>
        <p:cxnSp>
          <p:nvCxnSpPr>
            <p:cNvPr id="6164" name="Straight Connector 27"/>
            <p:cNvCxnSpPr>
              <a:cxnSpLocks noChangeShapeType="1"/>
              <a:stCxn id="6163" idx="1"/>
              <a:endCxn id="616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6161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     -1</a:t>
              </a:r>
            </a:p>
          </p:txBody>
        </p:sp>
        <p:cxnSp>
          <p:nvCxnSpPr>
            <p:cNvPr id="6162" name="Straight Connector 27"/>
            <p:cNvCxnSpPr>
              <a:cxnSpLocks noChangeShapeType="1"/>
              <a:stCxn id="6161" idx="1"/>
              <a:endCxn id="616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or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Equation" r:id="rId5" imgW="545760" imgH="393480" progId="Equation.3">
                  <p:embed/>
                </p:oleObj>
              </mc:Choice>
              <mc:Fallback>
                <p:oleObj name="Equation" r:id="rId5" imgW="545760" imgH="393480" progId="Equation.3">
                  <p:embed/>
                  <p:pic>
                    <p:nvPicPr>
                      <p:cNvPr id="1075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346950" y="2808288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5" name="Equation" r:id="rId7" imgW="545760" imgH="419040" progId="Equation.3">
                  <p:embed/>
                </p:oleObj>
              </mc:Choice>
              <mc:Fallback>
                <p:oleObj name="Equation" r:id="rId7" imgW="545760" imgH="419040" progId="Equation.3">
                  <p:embed/>
                  <p:pic>
                    <p:nvPicPr>
                      <p:cNvPr id="106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808288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819400" y="6488113"/>
            <a:ext cx="4162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(showing filters for correlation)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/>
          <p:cNvSpPr>
            <a:spLocks noChangeArrowheads="1"/>
          </p:cNvSpPr>
          <p:nvPr/>
        </p:nvSpPr>
        <p:spPr bwMode="auto">
          <a:xfrm>
            <a:off x="685800" y="34290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/>
              <a:t>The gradient points in the direction of most rapid increase in intensity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grpSp>
        <p:nvGrpSpPr>
          <p:cNvPr id="9219" name="Group 2"/>
          <p:cNvGrpSpPr>
            <a:grpSpLocks/>
          </p:cNvGrpSpPr>
          <p:nvPr/>
        </p:nvGrpSpPr>
        <p:grpSpPr bwMode="auto">
          <a:xfrm>
            <a:off x="6096000" y="2057400"/>
            <a:ext cx="2590800" cy="990600"/>
            <a:chOff x="3840" y="1776"/>
            <a:chExt cx="1632" cy="624"/>
          </a:xfrm>
        </p:grpSpPr>
        <p:grpSp>
          <p:nvGrpSpPr>
            <p:cNvPr id="924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9245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974853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248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9246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244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gradient</a:t>
            </a:r>
          </a:p>
        </p:txBody>
      </p:sp>
      <p:sp>
        <p:nvSpPr>
          <p:cNvPr id="922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>
            <a:normAutofit fontScale="85000" lnSpcReduction="20000"/>
          </a:bodyPr>
          <a:lstStyle/>
          <a:p>
            <a:r>
              <a:rPr lang="en-US" sz="2400"/>
              <a:t>The gradient of an image: </a:t>
            </a:r>
          </a:p>
          <a:p>
            <a:endParaRPr lang="en-US" sz="2400"/>
          </a:p>
          <a:p>
            <a:endParaRPr lang="en-US"/>
          </a:p>
          <a:p>
            <a:r>
              <a:rPr lang="en-US" sz="2400"/>
              <a:t> </a:t>
            </a:r>
          </a:p>
        </p:txBody>
      </p:sp>
      <p:pic>
        <p:nvPicPr>
          <p:cNvPr id="9222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0" y="11430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1066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24" name="Line 13"/>
          <p:cNvSpPr>
            <a:spLocks noChangeShapeType="1"/>
          </p:cNvSpPr>
          <p:nvPr/>
        </p:nvSpPr>
        <p:spPr bwMode="auto">
          <a:xfrm>
            <a:off x="1219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5" name="Oval 14"/>
          <p:cNvSpPr>
            <a:spLocks noChangeArrowheads="1"/>
          </p:cNvSpPr>
          <p:nvPr/>
        </p:nvSpPr>
        <p:spPr bwMode="auto">
          <a:xfrm>
            <a:off x="1162050" y="2552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26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2132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9" name="Picture 1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267201" y="2819400"/>
            <a:ext cx="141763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6" name="Rectangle 18"/>
          <p:cNvSpPr>
            <a:spLocks noChangeArrowheads="1"/>
          </p:cNvSpPr>
          <p:nvPr/>
        </p:nvSpPr>
        <p:spPr bwMode="auto">
          <a:xfrm rot="5400000">
            <a:off x="4187825" y="1671638"/>
            <a:ext cx="304800" cy="1074738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41" name="Line 19"/>
          <p:cNvSpPr>
            <a:spLocks noChangeShapeType="1"/>
          </p:cNvSpPr>
          <p:nvPr/>
        </p:nvSpPr>
        <p:spPr bwMode="auto">
          <a:xfrm rot="5400000">
            <a:off x="4076700" y="24765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42" name="Oval 20"/>
          <p:cNvSpPr>
            <a:spLocks noChangeArrowheads="1"/>
          </p:cNvSpPr>
          <p:nvPr/>
        </p:nvSpPr>
        <p:spPr bwMode="auto">
          <a:xfrm>
            <a:off x="4305301" y="2171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8" name="Group 21"/>
          <p:cNvGrpSpPr>
            <a:grpSpLocks/>
          </p:cNvGrpSpPr>
          <p:nvPr/>
        </p:nvGrpSpPr>
        <p:grpSpPr bwMode="auto">
          <a:xfrm>
            <a:off x="6581775" y="2068513"/>
            <a:ext cx="485775" cy="509587"/>
            <a:chOff x="4152" y="1776"/>
            <a:chExt cx="306" cy="321"/>
          </a:xfrm>
        </p:grpSpPr>
        <p:sp>
          <p:nvSpPr>
            <p:cNvPr id="9235" name="Line 22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6" name="Line 23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7" name="Freeform 24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238" name="Picture 25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685800" y="47244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/>
              <a:t>The gradient direction is given by</a:t>
            </a:r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562600" y="4735513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06600" y="6037263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Text Box 31"/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Source: Steve Seitz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85800" y="5427663"/>
            <a:ext cx="8077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dirty="0"/>
              <a:t>The edge strength is given by the gradient magnitude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990600" y="4202113"/>
            <a:ext cx="777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1800"/>
              <a:t>How does this direction relate to the direction of the edge?</a:t>
            </a:r>
          </a:p>
        </p:txBody>
      </p:sp>
    </p:spTree>
    <p:extLst>
      <p:ext uri="{BB962C8B-B14F-4D97-AF65-F5344CB8AC3E}">
        <p14:creationId xmlns:p14="http://schemas.microsoft.com/office/powerpoint/2010/main" val="23224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74860" grpId="0" animBg="1"/>
      <p:bldP spid="9224" grpId="0" animBg="1"/>
      <p:bldP spid="9225" grpId="0" animBg="1"/>
      <p:bldP spid="974866" grpId="0" animBg="1"/>
      <p:bldP spid="9241" grpId="0" animBg="1"/>
      <p:bldP spid="9242" grpId="0" animBg="1"/>
      <p:bldP spid="9229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Effects of noise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7772400" cy="91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Consider a single row or column of the image</a:t>
            </a:r>
          </a:p>
          <a:p>
            <a:pPr lvl="1" eaLnBrk="1" hangingPunct="1"/>
            <a:r>
              <a:rPr lang="en-US"/>
              <a:t>Plotting intensity as a function of position gives a signal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8399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1744663" y="4038600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5294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4038600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45847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</a:t>
            </a:r>
            <a:endParaRPr lang="en-US" i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76200" y="65532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heme/theme1.xml><?xml version="1.0" encoding="utf-8"?>
<a:theme xmlns:a="http://schemas.openxmlformats.org/drawingml/2006/main" name="JJ Simple 1">
  <a:themeElements>
    <a:clrScheme name="JJ Simple Colors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1A9B"/>
      </a:accent1>
      <a:accent2>
        <a:srgbClr val="D8AC21"/>
      </a:accent2>
      <a:accent3>
        <a:srgbClr val="FF0000"/>
      </a:accent3>
      <a:accent4>
        <a:srgbClr val="31FF28"/>
      </a:accent4>
      <a:accent5>
        <a:srgbClr val="4BACC6"/>
      </a:accent5>
      <a:accent6>
        <a:srgbClr val="F79646"/>
      </a:accent6>
      <a:hlink>
        <a:srgbClr val="00007B"/>
      </a:hlink>
      <a:folHlink>
        <a:srgbClr val="000065"/>
      </a:folHlink>
    </a:clrScheme>
    <a:fontScheme name="JJ Simple Fonts 1">
      <a:majorFont>
        <a:latin typeface="Franklin Gothic Medium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chemeClr val="accent3"/>
          </a:solidFill>
        </a:ln>
        <a:effectLst>
          <a:outerShdw blurRad="40005" dist="22987" dir="5400000" algn="tl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_0921_lstm" id="{C65599F0-845B-824A-9292-40BBA96F84F2}" vid="{DF738FCF-5960-6843-AE93-5F91F549DA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0</TotalTime>
  <Words>1187</Words>
  <Application>Microsoft Office PowerPoint</Application>
  <PresentationFormat>On-screen Show (4:3)</PresentationFormat>
  <Paragraphs>247</Paragraphs>
  <Slides>41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Courier New</vt:lpstr>
      <vt:lpstr>Franklin Gothic Medium</vt:lpstr>
      <vt:lpstr>Helvetica</vt:lpstr>
      <vt:lpstr>Tahoma</vt:lpstr>
      <vt:lpstr>JJ Simple 1</vt:lpstr>
      <vt:lpstr>Bitmap Image</vt:lpstr>
      <vt:lpstr>Equation</vt:lpstr>
      <vt:lpstr>Photo Editor Photo</vt:lpstr>
      <vt:lpstr>Edges</vt:lpstr>
      <vt:lpstr>Edge detection</vt:lpstr>
      <vt:lpstr>What causes an edge?</vt:lpstr>
      <vt:lpstr>Edges/gradients and invariance</vt:lpstr>
      <vt:lpstr>Edge detection</vt:lpstr>
      <vt:lpstr>Derivatives with convolution</vt:lpstr>
      <vt:lpstr>Partial derivatives of an image</vt:lpstr>
      <vt:lpstr>Image gradient</vt:lpstr>
      <vt:lpstr>Effects of noise</vt:lpstr>
      <vt:lpstr>Solution:  smooth first</vt:lpstr>
      <vt:lpstr>Derivative theorem of convolution</vt:lpstr>
      <vt:lpstr>PowerPoint Presentation</vt:lpstr>
      <vt:lpstr>Derivative of Gaussian filters</vt:lpstr>
      <vt:lpstr>Laplacian of Gaussian</vt:lpstr>
      <vt:lpstr>2D edge detection filters</vt:lpstr>
      <vt:lpstr>Scale of Gaussian derivative filter</vt:lpstr>
      <vt:lpstr>Review: Smoothing vs. derivative filters</vt:lpstr>
      <vt:lpstr>Gradients -&gt; edges</vt:lpstr>
      <vt:lpstr>Thresholding</vt:lpstr>
      <vt:lpstr>Original image</vt:lpstr>
      <vt:lpstr>PowerPoint Presentation</vt:lpstr>
      <vt:lpstr>Thresholding gradient with a lower threshold</vt:lpstr>
      <vt:lpstr>Thresholding gradient with a higher threshold</vt:lpstr>
      <vt:lpstr>Canny edge detector</vt:lpstr>
      <vt:lpstr>The Canny edge detector</vt:lpstr>
      <vt:lpstr>The Canny edge detector</vt:lpstr>
      <vt:lpstr>The Canny edge detector</vt:lpstr>
      <vt:lpstr>The Canny edge detector</vt:lpstr>
      <vt:lpstr>Non-maximum suppression</vt:lpstr>
      <vt:lpstr>The Canny edge detector</vt:lpstr>
      <vt:lpstr>PowerPoint Presentation</vt:lpstr>
      <vt:lpstr>Hysteresis thresholding</vt:lpstr>
      <vt:lpstr>PowerPoint Presentation</vt:lpstr>
      <vt:lpstr>Recap: Canny edge detector</vt:lpstr>
      <vt:lpstr>Low-level edges vs. perceived contours</vt:lpstr>
      <vt:lpstr>Image gradients vs. meaningful contours</vt:lpstr>
      <vt:lpstr>PowerPoint Presentation</vt:lpstr>
      <vt:lpstr>PowerPoint Presentation</vt:lpstr>
      <vt:lpstr>PowerPoint Presentation</vt:lpstr>
      <vt:lpstr>PowerPoint Presentation</vt:lpstr>
      <vt:lpstr>Modern edge detectors are based on deep 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298/578 Deep Learning and Graphical Models</dc:title>
  <dc:creator>Xu, Chenliang</dc:creator>
  <cp:lastModifiedBy>Xu, Chenliang</cp:lastModifiedBy>
  <cp:revision>217</cp:revision>
  <cp:lastPrinted>2016-09-21T20:19:09Z</cp:lastPrinted>
  <dcterms:created xsi:type="dcterms:W3CDTF">2017-01-16T14:45:03Z</dcterms:created>
  <dcterms:modified xsi:type="dcterms:W3CDTF">2019-01-24T04:59:03Z</dcterms:modified>
</cp:coreProperties>
</file>